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28"/>
  </p:notesMasterIdLst>
  <p:handoutMasterIdLst>
    <p:handoutMasterId r:id="rId29"/>
  </p:handoutMasterIdLst>
  <p:sldIdLst>
    <p:sldId id="424" r:id="rId12"/>
    <p:sldId id="425" r:id="rId13"/>
    <p:sldId id="455" r:id="rId14"/>
    <p:sldId id="433" r:id="rId15"/>
    <p:sldId id="436" r:id="rId16"/>
    <p:sldId id="466" r:id="rId17"/>
    <p:sldId id="439" r:id="rId18"/>
    <p:sldId id="440" r:id="rId19"/>
    <p:sldId id="461" r:id="rId20"/>
    <p:sldId id="462" r:id="rId21"/>
    <p:sldId id="456" r:id="rId22"/>
    <p:sldId id="465" r:id="rId23"/>
    <p:sldId id="464" r:id="rId24"/>
    <p:sldId id="442" r:id="rId25"/>
    <p:sldId id="443" r:id="rId26"/>
    <p:sldId id="444" r:id="rId27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October2018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CNMC premises</a:t>
            </a:r>
          </a:p>
          <a:p>
            <a:pPr algn="ctr">
              <a:buNone/>
            </a:pPr>
            <a:r>
              <a:rPr lang="en-US" sz="2400" b="1" dirty="0"/>
              <a:t>Madrid</a:t>
            </a:r>
            <a:endParaRPr lang="en-US" sz="2400" b="1" dirty="0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48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4136" y="643819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/>
              <a:t>6. </a:t>
            </a:r>
            <a:r>
              <a:rPr lang="en-GB" sz="2400" dirty="0"/>
              <a:t>Other issues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962192"/>
            <a:ext cx="79404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b="1" u="sng" dirty="0"/>
              <a:t>6</a:t>
            </a:r>
            <a:r>
              <a:rPr lang="en-GB" sz="1600" b="1" u="sng" dirty="0" smtClean="0"/>
              <a:t>.1. </a:t>
            </a:r>
            <a:r>
              <a:rPr lang="en-GB" sz="1600" b="1" u="sng" dirty="0"/>
              <a:t>Public consultation on new LNG terminals model in Spain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6" y="1269969"/>
            <a:ext cx="5596688" cy="5451507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47155"/>
              </p:ext>
            </p:extLst>
          </p:nvPr>
        </p:nvGraphicFramePr>
        <p:xfrm>
          <a:off x="6386512" y="1315410"/>
          <a:ext cx="2581275" cy="558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275">
                  <a:extLst>
                    <a:ext uri="{9D8B030D-6E8A-4147-A177-3AD203B41FA5}">
                      <a16:colId xmlns:a16="http://schemas.microsoft.com/office/drawing/2014/main" val="1101064794"/>
                    </a:ext>
                  </a:extLst>
                </a:gridCol>
              </a:tblGrid>
              <a:tr h="59346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Five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potential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models</a:t>
                      </a:r>
                      <a:r>
                        <a:rPr lang="es-ES" dirty="0" smtClean="0"/>
                        <a:t>: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93248"/>
                  </a:ext>
                </a:extLst>
              </a:tr>
              <a:tr h="59346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Current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model</a:t>
                      </a:r>
                      <a:r>
                        <a:rPr lang="es-ES" baseline="0" dirty="0" smtClean="0"/>
                        <a:t> + </a:t>
                      </a:r>
                      <a:r>
                        <a:rPr lang="es-ES" baseline="0" dirty="0" err="1" smtClean="0"/>
                        <a:t>unbundled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services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55707"/>
                  </a:ext>
                </a:extLst>
              </a:tr>
              <a:tr h="836960">
                <a:tc>
                  <a:txBody>
                    <a:bodyPr/>
                    <a:lstStyle/>
                    <a:p>
                      <a:r>
                        <a:rPr lang="es-ES" dirty="0" smtClean="0"/>
                        <a:t>“</a:t>
                      </a:r>
                      <a:r>
                        <a:rPr lang="es-ES" dirty="0" err="1" smtClean="0"/>
                        <a:t>Joint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err="1" smtClean="0"/>
                        <a:t>regasification</a:t>
                      </a:r>
                      <a:r>
                        <a:rPr lang="es-ES" dirty="0" smtClean="0"/>
                        <a:t>” </a:t>
                      </a:r>
                      <a:r>
                        <a:rPr lang="es-ES" dirty="0" err="1" smtClean="0"/>
                        <a:t>model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for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all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terminals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373435"/>
                  </a:ext>
                </a:extLst>
              </a:tr>
              <a:tr h="836960">
                <a:tc>
                  <a:txBody>
                    <a:bodyPr/>
                    <a:lstStyle/>
                    <a:p>
                      <a:r>
                        <a:rPr lang="es-ES" dirty="0" smtClean="0"/>
                        <a:t>“</a:t>
                      </a:r>
                      <a:r>
                        <a:rPr lang="es-ES" dirty="0" err="1" smtClean="0"/>
                        <a:t>Hybrid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model</a:t>
                      </a:r>
                      <a:r>
                        <a:rPr lang="es-ES" baseline="0" dirty="0" smtClean="0"/>
                        <a:t>”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29745"/>
                  </a:ext>
                </a:extLst>
              </a:tr>
              <a:tr h="1088048">
                <a:tc>
                  <a:txBody>
                    <a:bodyPr/>
                    <a:lstStyle/>
                    <a:p>
                      <a:r>
                        <a:rPr lang="es-ES" dirty="0" smtClean="0"/>
                        <a:t>“</a:t>
                      </a:r>
                      <a:r>
                        <a:rPr lang="es-ES" dirty="0" err="1" smtClean="0"/>
                        <a:t>Joint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regasification</a:t>
                      </a:r>
                      <a:r>
                        <a:rPr lang="es-ES" baseline="0" dirty="0" smtClean="0"/>
                        <a:t> and LNG </a:t>
                      </a:r>
                      <a:r>
                        <a:rPr lang="es-ES" baseline="0" dirty="0" err="1" smtClean="0"/>
                        <a:t>storage</a:t>
                      </a:r>
                      <a:r>
                        <a:rPr lang="es-ES" dirty="0" smtClean="0"/>
                        <a:t>”</a:t>
                      </a:r>
                      <a:r>
                        <a:rPr lang="es-ES" baseline="0" dirty="0" smtClean="0"/>
                        <a:t> (virtual LNG </a:t>
                      </a:r>
                      <a:r>
                        <a:rPr lang="es-ES" baseline="0" dirty="0" err="1" smtClean="0"/>
                        <a:t>plant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55044"/>
                  </a:ext>
                </a:extLst>
              </a:tr>
              <a:tr h="1088048">
                <a:tc>
                  <a:txBody>
                    <a:bodyPr/>
                    <a:lstStyle/>
                    <a:p>
                      <a:r>
                        <a:rPr lang="es-ES" dirty="0" smtClean="0"/>
                        <a:t>“</a:t>
                      </a:r>
                      <a:r>
                        <a:rPr lang="es-ES" dirty="0" err="1" smtClean="0"/>
                        <a:t>Unique</a:t>
                      </a:r>
                      <a:r>
                        <a:rPr lang="es-ES" dirty="0" smtClean="0"/>
                        <a:t> LNG </a:t>
                      </a:r>
                      <a:r>
                        <a:rPr lang="es-ES" dirty="0" err="1" smtClean="0"/>
                        <a:t>plant</a:t>
                      </a:r>
                      <a:r>
                        <a:rPr lang="es-ES" dirty="0" smtClean="0"/>
                        <a:t>” </a:t>
                      </a:r>
                      <a:r>
                        <a:rPr lang="es-ES" dirty="0" err="1" smtClean="0"/>
                        <a:t>model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joint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management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all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terminals</a:t>
                      </a:r>
                      <a:r>
                        <a:rPr lang="es-ES" dirty="0" smtClean="0"/>
                        <a:t>)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05722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6079956" y="2944084"/>
            <a:ext cx="352426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7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2664" y="3031303"/>
            <a:ext cx="7451474" cy="1059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dirty="0" smtClean="0">
                <a:solidFill>
                  <a:schemeClr val="tx1"/>
                </a:solidFill>
              </a:rPr>
              <a:t>Public consultation on new LNG terminals model in Spain</a:t>
            </a:r>
          </a:p>
          <a:p>
            <a:pPr lvl="1" algn="ctr"/>
            <a:r>
              <a:rPr lang="en-US" sz="2400" b="1" dirty="0" smtClean="0">
                <a:solidFill>
                  <a:schemeClr val="tx1"/>
                </a:solidFill>
              </a:rPr>
              <a:t>Open until </a:t>
            </a:r>
            <a:r>
              <a:rPr lang="en-US" sz="2400" b="1" dirty="0">
                <a:solidFill>
                  <a:schemeClr val="tx1"/>
                </a:solidFill>
              </a:rPr>
              <a:t>31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October 2018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/>
              <a:t>6</a:t>
            </a:r>
            <a:r>
              <a:rPr lang="en-US" sz="2400" b="1" dirty="0" smtClean="0"/>
              <a:t>. </a:t>
            </a:r>
            <a:r>
              <a:rPr lang="en-GB" sz="2400" b="1" dirty="0" smtClean="0"/>
              <a:t>Other issues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6.1. Public consultation on new LNG terminals model in Spain</a:t>
            </a:r>
            <a:endParaRPr lang="en-GB" b="1" u="sng" dirty="0"/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46124" y="1565986"/>
            <a:ext cx="7444471" cy="14437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000" dirty="0" smtClean="0">
              <a:solidFill>
                <a:schemeClr val="tx1"/>
              </a:solidFill>
            </a:endParaRPr>
          </a:p>
          <a:p>
            <a:pPr lvl="1" algn="ctr"/>
            <a:endParaRPr lang="en-US" sz="2000" dirty="0">
              <a:solidFill>
                <a:schemeClr val="tx1"/>
              </a:solidFill>
            </a:endParaRPr>
          </a:p>
          <a:p>
            <a:pPr lvl="1" algn="ctr"/>
            <a:endParaRPr lang="en-US" sz="2000" dirty="0" smtClean="0">
              <a:solidFill>
                <a:schemeClr val="tx1"/>
              </a:solidFill>
            </a:endParaRPr>
          </a:p>
          <a:p>
            <a:pPr lvl="1" algn="ctr"/>
            <a:endParaRPr lang="en-US" sz="2000" dirty="0" smtClean="0">
              <a:solidFill>
                <a:schemeClr val="tx1"/>
              </a:solidFill>
            </a:endParaRPr>
          </a:p>
          <a:p>
            <a:pPr lvl="1" algn="ctr"/>
            <a:r>
              <a:rPr lang="en-US" sz="2000" dirty="0" smtClean="0">
                <a:solidFill>
                  <a:schemeClr val="tx1"/>
                </a:solidFill>
              </a:rPr>
              <a:t>PC launched: 28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September 2018</a:t>
            </a:r>
          </a:p>
          <a:p>
            <a:pPr lvl="1" algn="ctr"/>
            <a:endParaRPr lang="en-US" sz="2000" dirty="0" smtClean="0">
              <a:solidFill>
                <a:schemeClr val="tx1"/>
              </a:solidFill>
            </a:endParaRPr>
          </a:p>
          <a:p>
            <a:pPr lvl="1"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dirty="0"/>
              <a:t>6</a:t>
            </a:r>
            <a:r>
              <a:rPr lang="en-US" sz="2400" b="1" dirty="0" smtClean="0"/>
              <a:t>. </a:t>
            </a:r>
            <a:r>
              <a:rPr lang="en-GB" sz="2400" b="1" dirty="0" smtClean="0"/>
              <a:t>Other issues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6</a:t>
            </a:r>
            <a:r>
              <a:rPr lang="en-GB" b="1" u="sng" dirty="0" smtClean="0"/>
              <a:t>.2. Plan for implementation of UIOLI LT mechanism at VIP </a:t>
            </a:r>
            <a:r>
              <a:rPr lang="en-GB" b="1" u="sng" dirty="0" err="1" smtClean="0"/>
              <a:t>Ibérico</a:t>
            </a:r>
            <a:endParaRPr lang="en-GB" b="1" u="sng" dirty="0"/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ERSE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New activities: brainstorming on new Work Plan 2019-2020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833256" y="2406315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discussion NRAs and TSOs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8</a:t>
            </a:r>
            <a:r>
              <a:rPr lang="en-US" sz="2400" b="1" dirty="0" smtClean="0"/>
              <a:t>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9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9.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tbd</a:t>
            </a:r>
            <a:r>
              <a:rPr lang="es-ES" sz="1600" i="1" dirty="0" smtClean="0"/>
              <a:t> (</a:t>
            </a:r>
            <a:r>
              <a:rPr lang="es-ES" sz="1600" i="1" dirty="0" err="1" smtClean="0"/>
              <a:t>tentative</a:t>
            </a:r>
            <a:r>
              <a:rPr lang="es-ES" sz="1600" i="1" dirty="0" smtClean="0"/>
              <a:t> date: XX </a:t>
            </a:r>
            <a:r>
              <a:rPr lang="es-ES" sz="1600" i="1" dirty="0" err="1" smtClean="0"/>
              <a:t>November</a:t>
            </a:r>
            <a:r>
              <a:rPr lang="es-ES" sz="1600" i="1" dirty="0" smtClean="0"/>
              <a:t>)</a:t>
            </a:r>
            <a:endParaRPr lang="es-ES" sz="1600" i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6228" y="1258887"/>
            <a:ext cx="504056" cy="2159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8880"/>
            <a:ext cx="432206" cy="2553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13" y="1538320"/>
            <a:ext cx="7264565" cy="44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24" y="1100518"/>
            <a:ext cx="6335009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576" y="2362389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DONE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 regime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02562" y="1918261"/>
            <a:ext cx="741682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Approved : 20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September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Sent for publication on ACER´s website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892953" y="3402524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DONE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21804" y="1529207"/>
            <a:ext cx="78666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4.1. VIP </a:t>
            </a:r>
            <a:r>
              <a:rPr lang="en-GB" b="1" u="sng" dirty="0" err="1" smtClean="0"/>
              <a:t>Pirineos</a:t>
            </a:r>
            <a:r>
              <a:rPr lang="en-GB" b="1" u="sng" dirty="0" smtClean="0"/>
              <a:t>: gas </a:t>
            </a:r>
            <a:r>
              <a:rPr lang="en-GB" b="1" u="sng" dirty="0"/>
              <a:t>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hubs </a:t>
            </a:r>
          </a:p>
          <a:p>
            <a:pPr lvl="1"/>
            <a:endParaRPr lang="en-GB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/>
              <a:t>Evolution of prices D+1 </a:t>
            </a:r>
            <a:r>
              <a:rPr lang="en-GB" sz="1400" dirty="0" smtClean="0"/>
              <a:t>(1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April 2018- 10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October 2018) 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Imagen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0" y="2883425"/>
            <a:ext cx="8411578" cy="34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54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242301" y="1307895"/>
            <a:ext cx="786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4.1. </a:t>
            </a:r>
            <a:r>
              <a:rPr lang="en-GB" b="1" u="sng" dirty="0" smtClean="0"/>
              <a:t>Winter prices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</a:t>
            </a:r>
            <a:r>
              <a:rPr lang="en-GB" dirty="0" smtClean="0"/>
              <a:t>hubs </a:t>
            </a:r>
            <a:r>
              <a:rPr lang="en-GB" i="1" dirty="0" smtClean="0"/>
              <a:t>(cont.) </a:t>
            </a:r>
            <a:endParaRPr lang="en-GB" i="1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2586"/>
            <a:ext cx="3276019" cy="39157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62" y="2336686"/>
            <a:ext cx="3768653" cy="28431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679941" y="5658944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dirty="0"/>
              <a:t>S</a:t>
            </a:r>
            <a:r>
              <a:rPr lang="en-GB" dirty="0" smtClean="0"/>
              <a:t>ource </a:t>
            </a:r>
            <a:r>
              <a:rPr lang="en-GB" dirty="0"/>
              <a:t>ICIS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712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/>
              <a:t>4. </a:t>
            </a:r>
            <a:r>
              <a:rPr lang="en-GB" sz="2400" b="1" dirty="0"/>
              <a:t>WP Third target: Market integration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4.2. Update </a:t>
            </a:r>
            <a:r>
              <a:rPr lang="en-GB" b="1" u="sng" dirty="0"/>
              <a:t>on the creation of a single gas market area in France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12365" y="785683"/>
            <a:ext cx="727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Follow-up STEP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GB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4 Rectángulo"/>
          <p:cNvSpPr/>
          <p:nvPr/>
        </p:nvSpPr>
        <p:spPr>
          <a:xfrm>
            <a:off x="605410" y="1781867"/>
            <a:ext cx="72789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Investment </a:t>
            </a:r>
            <a:r>
              <a:rPr lang="en-GB" dirty="0"/>
              <a:t>request was received by NRAs on 23</a:t>
            </a:r>
            <a:r>
              <a:rPr lang="en-GB" baseline="30000" dirty="0"/>
              <a:t>th</a:t>
            </a:r>
            <a:r>
              <a:rPr lang="en-GB" dirty="0"/>
              <a:t> July 2018 (date from which time starts running)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Deadline for </a:t>
            </a:r>
            <a:r>
              <a:rPr lang="en-GB" dirty="0"/>
              <a:t>NRAs to make a decision: </a:t>
            </a:r>
            <a:r>
              <a:rPr lang="en-GB" dirty="0" smtClean="0"/>
              <a:t>23th </a:t>
            </a:r>
            <a:r>
              <a:rPr lang="en-GB" dirty="0"/>
              <a:t>January </a:t>
            </a:r>
            <a:r>
              <a:rPr lang="en-GB" dirty="0" smtClean="0"/>
              <a:t>2018 (6 months).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NRAs discussion is already on process: NRAs (CRE-CNMC-ERSE) are having trilateral meetings every 2/3 weeks to define a common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Four </a:t>
            </a:r>
            <a:r>
              <a:rPr lang="en-GB" dirty="0"/>
              <a:t>CBA analysis (</a:t>
            </a:r>
            <a:r>
              <a:rPr lang="en-GB" dirty="0" err="1"/>
              <a:t>Pöyry</a:t>
            </a:r>
            <a:r>
              <a:rPr lang="en-GB" dirty="0"/>
              <a:t>, Frontier, </a:t>
            </a:r>
            <a:r>
              <a:rPr lang="en-GB" dirty="0" err="1"/>
              <a:t>Térega</a:t>
            </a:r>
            <a:r>
              <a:rPr lang="en-GB" dirty="0"/>
              <a:t> and ENAGAS-REE).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NRAs are discussing what inputs take into consideration to make their decision: Scenarios, costs, benefits, revenues, CBAs, CAPEX, OPEX, residual value, CEF funds,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 conclusion, everything is currently open for discussion</a:t>
            </a: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62479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/>
              <a:t>6. </a:t>
            </a:r>
            <a:r>
              <a:rPr lang="en-GB" sz="2400" dirty="0"/>
              <a:t>Other issues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6.1. </a:t>
            </a:r>
            <a:r>
              <a:rPr lang="en-GB" b="1" u="sng" dirty="0"/>
              <a:t>Public consultation on new LNG terminals model in Spain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8" y="1949118"/>
            <a:ext cx="7307879" cy="416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ACER-2018-81690</_dlc_DocId>
    <_dlc_DocIdUrl xmlns="985daa2e-53d8-4475-82b8-9c7d25324e34">
      <Url>https://extranet.acer.europa.eu/Events/48th-IG-Meeting/_layouts/15/DocIdRedir.aspx?ID=ACER-2018-81690</Url>
      <Description>ACER-2018-81690</Description>
    </_dlc_DocIdUrl>
    <AcerDocumentName xmlns="b3859c2e-1152-4760-bba3-85740b479ff1">0 - 48th IG_Meeting guide_v1.pptx</AcerDocument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D3DEB65EDE24C9F881791D73BA665" ma:contentTypeVersion="30" ma:contentTypeDescription="Create a new document." ma:contentTypeScope="" ma:versionID="c7003e93e81be081d25d0a40f8ae0adf">
  <xsd:schema xmlns:xsd="http://www.w3.org/2001/XMLSchema" xmlns:xs="http://www.w3.org/2001/XMLSchema" xmlns:p="http://schemas.microsoft.com/office/2006/metadata/properties" xmlns:ns2="985daa2e-53d8-4475-82b8-9c7d25324e34" xmlns:ns3="b3859c2e-1152-4760-bba3-85740b479ff1" targetNamespace="http://schemas.microsoft.com/office/2006/metadata/properties" ma:root="true" ma:fieldsID="aea28fdbae3188543750c8c939f2223b" ns2:_="" ns3:_="">
    <xsd:import namespace="985daa2e-53d8-4475-82b8-9c7d25324e34"/>
    <xsd:import namespace="b3859c2e-1152-4760-bba3-85740b479f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59c2e-1152-4760-bba3-85740b479ff1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85DC0-3A67-4923-AE23-C9A2A2BE6C8A}"/>
</file>

<file path=customXml/itemProps2.xml><?xml version="1.0" encoding="utf-8"?>
<ds:datastoreItem xmlns:ds="http://schemas.openxmlformats.org/officeDocument/2006/customXml" ds:itemID="{BA499A92-D434-498F-B1BE-D08B70EC97A9}"/>
</file>

<file path=customXml/itemProps3.xml><?xml version="1.0" encoding="utf-8"?>
<ds:datastoreItem xmlns:ds="http://schemas.openxmlformats.org/officeDocument/2006/customXml" ds:itemID="{4B58E53D-22EB-4D1B-9036-37980DC166E9}"/>
</file>

<file path=customXml/itemProps4.xml><?xml version="1.0" encoding="utf-8"?>
<ds:datastoreItem xmlns:ds="http://schemas.openxmlformats.org/officeDocument/2006/customXml" ds:itemID="{A1FB71A2-A7CE-4260-9B2D-9B50A438BAA2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2217</TotalTime>
  <Words>482</Words>
  <Application>Microsoft Office PowerPoint</Application>
  <PresentationFormat>Presentación en pantalla (4:3)</PresentationFormat>
  <Paragraphs>111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Arial Unicode MS</vt:lpstr>
      <vt:lpstr>Calibri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4. WP Third target: Market integration</vt:lpstr>
      <vt:lpstr>Presentación de PowerPoint</vt:lpstr>
      <vt:lpstr>6. Other issues</vt:lpstr>
      <vt:lpstr>6. Other issues</vt:lpstr>
      <vt:lpstr>6. Other issues</vt:lpstr>
      <vt:lpstr>6. Other issues</vt:lpstr>
      <vt:lpstr>7. New activities: brainstorming on new Work Plan 2019-2020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630</cp:revision>
  <cp:lastPrinted>2017-09-12T10:38:10Z</cp:lastPrinted>
  <dcterms:created xsi:type="dcterms:W3CDTF">2011-11-28T15:46:36Z</dcterms:created>
  <dcterms:modified xsi:type="dcterms:W3CDTF">2018-10-15T10:29:28Z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0x010100E9CD3DEB65EDE24C9F881791D73BA665</vt:lpwstr>
  </property>
  <property fmtid="{D5CDD505-2E9C-101B-9397-08002B2CF9AE}" pid="3" name="_dlc_DocIdItemGuid">
    <vt:lpwstr>155bbe28-b5b4-4074-ab4f-e0d4e399f714</vt:lpwstr>
  </property>
</Properties>
</file>